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sldIdLst>
    <p:sldId id="256" r:id="rId5"/>
    <p:sldId id="258" r:id="rId6"/>
    <p:sldId id="283" r:id="rId7"/>
    <p:sldId id="284" r:id="rId8"/>
    <p:sldId id="259" r:id="rId9"/>
    <p:sldId id="260" r:id="rId10"/>
    <p:sldId id="261" r:id="rId11"/>
    <p:sldId id="262" r:id="rId12"/>
    <p:sldId id="263" r:id="rId13"/>
    <p:sldId id="264" r:id="rId14"/>
    <p:sldId id="266" r:id="rId15"/>
    <p:sldId id="277" r:id="rId16"/>
    <p:sldId id="265" r:id="rId17"/>
    <p:sldId id="273" r:id="rId18"/>
    <p:sldId id="274" r:id="rId19"/>
    <p:sldId id="275" r:id="rId20"/>
    <p:sldId id="278" r:id="rId21"/>
    <p:sldId id="279" r:id="rId22"/>
    <p:sldId id="280"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660"/>
  </p:normalViewPr>
  <p:slideViewPr>
    <p:cSldViewPr snapToGrid="0">
      <p:cViewPr varScale="1">
        <p:scale>
          <a:sx n="63" d="100"/>
          <a:sy n="63" d="100"/>
        </p:scale>
        <p:origin x="9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a Axon" userId="1003d463-b9bf-41f9-b280-4b6961817880" providerId="ADAL" clId="{72D7D226-0638-4072-A396-C5DD2023F042}"/>
    <pc:docChg chg="undo custSel addSld delSld modSld sldOrd">
      <pc:chgData name="Paola Axon" userId="1003d463-b9bf-41f9-b280-4b6961817880" providerId="ADAL" clId="{72D7D226-0638-4072-A396-C5DD2023F042}" dt="2025-10-20T12:23:32.057" v="138" actId="680"/>
      <pc:docMkLst>
        <pc:docMk/>
      </pc:docMkLst>
      <pc:sldChg chg="modSp mod">
        <pc:chgData name="Paola Axon" userId="1003d463-b9bf-41f9-b280-4b6961817880" providerId="ADAL" clId="{72D7D226-0638-4072-A396-C5DD2023F042}" dt="2025-10-06T16:29:09.417" v="134" actId="27636"/>
        <pc:sldMkLst>
          <pc:docMk/>
          <pc:sldMk cId="2395533505" sldId="256"/>
        </pc:sldMkLst>
        <pc:spChg chg="mod">
          <ac:chgData name="Paola Axon" userId="1003d463-b9bf-41f9-b280-4b6961817880" providerId="ADAL" clId="{72D7D226-0638-4072-A396-C5DD2023F042}" dt="2025-10-06T16:29:09.417" v="134" actId="27636"/>
          <ac:spMkLst>
            <pc:docMk/>
            <pc:sldMk cId="2395533505" sldId="256"/>
            <ac:spMk id="3" creationId="{D9DE2752-18D0-4C2F-98BC-2563DDCC6045}"/>
          </ac:spMkLst>
        </pc:spChg>
      </pc:sldChg>
      <pc:sldChg chg="modSp mod ord">
        <pc:chgData name="Paola Axon" userId="1003d463-b9bf-41f9-b280-4b6961817880" providerId="ADAL" clId="{72D7D226-0638-4072-A396-C5DD2023F042}" dt="2025-10-06T16:35:35.480" v="137" actId="1076"/>
        <pc:sldMkLst>
          <pc:docMk/>
          <pc:sldMk cId="4251376456" sldId="258"/>
        </pc:sldMkLst>
        <pc:picChg chg="mod">
          <ac:chgData name="Paola Axon" userId="1003d463-b9bf-41f9-b280-4b6961817880" providerId="ADAL" clId="{72D7D226-0638-4072-A396-C5DD2023F042}" dt="2025-10-06T16:35:35.480" v="137" actId="1076"/>
          <ac:picMkLst>
            <pc:docMk/>
            <pc:sldMk cId="4251376456" sldId="258"/>
            <ac:picMk id="5" creationId="{11E01643-6DCE-430B-B436-789E0F4FAEF0}"/>
          </ac:picMkLst>
        </pc:picChg>
      </pc:sldChg>
      <pc:sldChg chg="modSp mod">
        <pc:chgData name="Paola Axon" userId="1003d463-b9bf-41f9-b280-4b6961817880" providerId="ADAL" clId="{72D7D226-0638-4072-A396-C5DD2023F042}" dt="2025-09-12T09:15:24.838" v="15" actId="1076"/>
        <pc:sldMkLst>
          <pc:docMk/>
          <pc:sldMk cId="534427339" sldId="260"/>
        </pc:sldMkLst>
      </pc:sldChg>
      <pc:sldChg chg="modSp mod">
        <pc:chgData name="Paola Axon" userId="1003d463-b9bf-41f9-b280-4b6961817880" providerId="ADAL" clId="{72D7D226-0638-4072-A396-C5DD2023F042}" dt="2025-09-12T09:15:33.354" v="19" actId="1076"/>
        <pc:sldMkLst>
          <pc:docMk/>
          <pc:sldMk cId="3307400089" sldId="261"/>
        </pc:sldMkLst>
      </pc:sldChg>
      <pc:sldChg chg="modSp mod">
        <pc:chgData name="Paola Axon" userId="1003d463-b9bf-41f9-b280-4b6961817880" providerId="ADAL" clId="{72D7D226-0638-4072-A396-C5DD2023F042}" dt="2025-09-12T09:15:42.416" v="25" actId="1076"/>
        <pc:sldMkLst>
          <pc:docMk/>
          <pc:sldMk cId="3960576586" sldId="262"/>
        </pc:sldMkLst>
      </pc:sldChg>
      <pc:sldChg chg="modSp mod">
        <pc:chgData name="Paola Axon" userId="1003d463-b9bf-41f9-b280-4b6961817880" providerId="ADAL" clId="{72D7D226-0638-4072-A396-C5DD2023F042}" dt="2025-09-12T09:15:50.602" v="31" actId="1076"/>
        <pc:sldMkLst>
          <pc:docMk/>
          <pc:sldMk cId="3634952043" sldId="263"/>
        </pc:sldMkLst>
      </pc:sldChg>
      <pc:sldChg chg="modSp mod">
        <pc:chgData name="Paola Axon" userId="1003d463-b9bf-41f9-b280-4b6961817880" providerId="ADAL" clId="{72D7D226-0638-4072-A396-C5DD2023F042}" dt="2025-09-12T09:15:56.099" v="33" actId="1076"/>
        <pc:sldMkLst>
          <pc:docMk/>
          <pc:sldMk cId="2492187752" sldId="264"/>
        </pc:sldMkLst>
      </pc:sldChg>
      <pc:sldChg chg="modSp mod">
        <pc:chgData name="Paola Axon" userId="1003d463-b9bf-41f9-b280-4b6961817880" providerId="ADAL" clId="{72D7D226-0638-4072-A396-C5DD2023F042}" dt="2025-09-12T09:16:04.167" v="37" actId="27636"/>
        <pc:sldMkLst>
          <pc:docMk/>
          <pc:sldMk cId="2777045520" sldId="266"/>
        </pc:sldMkLst>
      </pc:sldChg>
      <pc:sldChg chg="modSp mod">
        <pc:chgData name="Paola Axon" userId="1003d463-b9bf-41f9-b280-4b6961817880" providerId="ADAL" clId="{72D7D226-0638-4072-A396-C5DD2023F042}" dt="2025-09-12T09:16:16.582" v="40" actId="1076"/>
        <pc:sldMkLst>
          <pc:docMk/>
          <pc:sldMk cId="757075717" sldId="277"/>
        </pc:sldMkLst>
      </pc:sldChg>
      <pc:sldChg chg="modSp mod">
        <pc:chgData name="Paola Axon" userId="1003d463-b9bf-41f9-b280-4b6961817880" providerId="ADAL" clId="{72D7D226-0638-4072-A396-C5DD2023F042}" dt="2025-09-12T09:16:38.727" v="45" actId="14100"/>
        <pc:sldMkLst>
          <pc:docMk/>
          <pc:sldMk cId="4014311289" sldId="278"/>
        </pc:sldMkLst>
      </pc:sldChg>
      <pc:sldChg chg="modSp mod">
        <pc:chgData name="Paola Axon" userId="1003d463-b9bf-41f9-b280-4b6961817880" providerId="ADAL" clId="{72D7D226-0638-4072-A396-C5DD2023F042}" dt="2025-09-12T09:17:04.835" v="55" actId="27636"/>
        <pc:sldMkLst>
          <pc:docMk/>
          <pc:sldMk cId="1372392532" sldId="280"/>
        </pc:sldMkLst>
      </pc:sldChg>
      <pc:sldChg chg="modSp mod">
        <pc:chgData name="Paola Axon" userId="1003d463-b9bf-41f9-b280-4b6961817880" providerId="ADAL" clId="{72D7D226-0638-4072-A396-C5DD2023F042}" dt="2025-09-12T09:53:47.995" v="67" actId="27636"/>
        <pc:sldMkLst>
          <pc:docMk/>
          <pc:sldMk cId="2495055691" sldId="281"/>
        </pc:sldMkLst>
      </pc:sldChg>
      <pc:sldChg chg="new del">
        <pc:chgData name="Paola Axon" userId="1003d463-b9bf-41f9-b280-4b6961817880" providerId="ADAL" clId="{72D7D226-0638-4072-A396-C5DD2023F042}" dt="2025-09-12T09:14:01.876" v="1" actId="47"/>
        <pc:sldMkLst>
          <pc:docMk/>
          <pc:sldMk cId="1839142666" sldId="282"/>
        </pc:sldMkLst>
      </pc:sldChg>
      <pc:sldChg chg="delSp add del setBg delDesignElem">
        <pc:chgData name="Paola Axon" userId="1003d463-b9bf-41f9-b280-4b6961817880" providerId="ADAL" clId="{72D7D226-0638-4072-A396-C5DD2023F042}" dt="2025-09-12T09:14:48.260" v="5" actId="47"/>
        <pc:sldMkLst>
          <pc:docMk/>
          <pc:sldMk cId="2904109284" sldId="282"/>
        </pc:sldMkLst>
      </pc:sldChg>
      <pc:sldChg chg="delSp add setBg delDesignElem">
        <pc:chgData name="Paola Axon" userId="1003d463-b9bf-41f9-b280-4b6961817880" providerId="ADAL" clId="{72D7D226-0638-4072-A396-C5DD2023F042}" dt="2025-09-12T09:14:39.817" v="4"/>
        <pc:sldMkLst>
          <pc:docMk/>
          <pc:sldMk cId="1382951650" sldId="283"/>
        </pc:sldMkLst>
      </pc:sldChg>
      <pc:sldChg chg="new">
        <pc:chgData name="Paola Axon" userId="1003d463-b9bf-41f9-b280-4b6961817880" providerId="ADAL" clId="{72D7D226-0638-4072-A396-C5DD2023F042}" dt="2025-10-20T12:23:32.057" v="138" actId="680"/>
        <pc:sldMkLst>
          <pc:docMk/>
          <pc:sldMk cId="362001454" sldId="28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10/20/2025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10/20/2025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10/20/2025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10/20/2025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zZ9X-d3oZvQ?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9752-A494-4FE3-8664-86BB52B91B53}"/>
              </a:ext>
            </a:extLst>
          </p:cNvPr>
          <p:cNvSpPr>
            <a:spLocks noGrp="1"/>
          </p:cNvSpPr>
          <p:nvPr>
            <p:ph type="ctrTitle"/>
          </p:nvPr>
        </p:nvSpPr>
        <p:spPr/>
        <p:txBody>
          <a:bodyPr/>
          <a:lstStyle/>
          <a:p>
            <a:r>
              <a:rPr lang="en-GB" dirty="0"/>
              <a:t>Zones of Regulation </a:t>
            </a:r>
          </a:p>
        </p:txBody>
      </p:sp>
      <p:sp>
        <p:nvSpPr>
          <p:cNvPr id="3" name="Subtitle 2">
            <a:extLst>
              <a:ext uri="{FF2B5EF4-FFF2-40B4-BE49-F238E27FC236}">
                <a16:creationId xmlns:a16="http://schemas.microsoft.com/office/drawing/2014/main" id="{D9DE2752-18D0-4C2F-98BC-2563DDCC6045}"/>
              </a:ext>
            </a:extLst>
          </p:cNvPr>
          <p:cNvSpPr>
            <a:spLocks noGrp="1"/>
          </p:cNvSpPr>
          <p:nvPr>
            <p:ph type="subTitle" idx="1"/>
          </p:nvPr>
        </p:nvSpPr>
        <p:spPr/>
        <p:txBody>
          <a:bodyPr>
            <a:normAutofit fontScale="85000" lnSpcReduction="10000"/>
          </a:bodyPr>
          <a:lstStyle/>
          <a:p>
            <a:r>
              <a:rPr lang="en-GB" sz="5400" dirty="0"/>
              <a:t>Monday, 6</a:t>
            </a:r>
            <a:r>
              <a:rPr lang="en-GB" sz="5400" baseline="30000" dirty="0"/>
              <a:t>th</a:t>
            </a:r>
            <a:r>
              <a:rPr lang="en-GB" sz="5400" dirty="0"/>
              <a:t> October 2025</a:t>
            </a:r>
          </a:p>
        </p:txBody>
      </p:sp>
      <p:pic>
        <p:nvPicPr>
          <p:cNvPr id="5" name="Picture 4">
            <a:extLst>
              <a:ext uri="{FF2B5EF4-FFF2-40B4-BE49-F238E27FC236}">
                <a16:creationId xmlns:a16="http://schemas.microsoft.com/office/drawing/2014/main" id="{FBA6B5DD-ED57-4A2C-8B8B-6F188504BBB4}"/>
              </a:ext>
            </a:extLst>
          </p:cNvPr>
          <p:cNvPicPr>
            <a:picLocks noChangeAspect="1"/>
          </p:cNvPicPr>
          <p:nvPr/>
        </p:nvPicPr>
        <p:blipFill rotWithShape="1">
          <a:blip r:embed="rId2"/>
          <a:srcRect l="4441" t="15923" r="77355" b="70874"/>
          <a:stretch/>
        </p:blipFill>
        <p:spPr>
          <a:xfrm>
            <a:off x="1359023" y="503253"/>
            <a:ext cx="9232777" cy="3766982"/>
          </a:xfrm>
          <a:prstGeom prst="rect">
            <a:avLst/>
          </a:prstGeom>
        </p:spPr>
      </p:pic>
    </p:spTree>
    <p:extLst>
      <p:ext uri="{BB962C8B-B14F-4D97-AF65-F5344CB8AC3E}">
        <p14:creationId xmlns:p14="http://schemas.microsoft.com/office/powerpoint/2010/main" val="239553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C025-CC52-4C11-B68E-F0544436840C}"/>
              </a:ext>
            </a:extLst>
          </p:cNvPr>
          <p:cNvSpPr>
            <a:spLocks noGrp="1"/>
          </p:cNvSpPr>
          <p:nvPr>
            <p:ph type="title"/>
          </p:nvPr>
        </p:nvSpPr>
        <p:spPr>
          <a:xfrm>
            <a:off x="2099310" y="629412"/>
            <a:ext cx="7729728" cy="1188720"/>
          </a:xfrm>
        </p:spPr>
        <p:txBody>
          <a:bodyPr/>
          <a:lstStyle/>
          <a:p>
            <a:r>
              <a:rPr lang="en-GB" dirty="0"/>
              <a:t>All the Zones are okay </a:t>
            </a:r>
          </a:p>
        </p:txBody>
      </p:sp>
      <p:pic>
        <p:nvPicPr>
          <p:cNvPr id="5" name="Picture 4">
            <a:extLst>
              <a:ext uri="{FF2B5EF4-FFF2-40B4-BE49-F238E27FC236}">
                <a16:creationId xmlns:a16="http://schemas.microsoft.com/office/drawing/2014/main" id="{459F9C10-3C72-461D-AEFF-2A587ADF8BE5}"/>
              </a:ext>
            </a:extLst>
          </p:cNvPr>
          <p:cNvPicPr>
            <a:picLocks noChangeAspect="1"/>
          </p:cNvPicPr>
          <p:nvPr/>
        </p:nvPicPr>
        <p:blipFill rotWithShape="1">
          <a:blip r:embed="rId2"/>
          <a:srcRect t="9261" b="11161"/>
          <a:stretch/>
        </p:blipFill>
        <p:spPr>
          <a:xfrm>
            <a:off x="3546487" y="2217938"/>
            <a:ext cx="5099026" cy="4145872"/>
          </a:xfrm>
          <a:prstGeom prst="rect">
            <a:avLst/>
          </a:prstGeom>
        </p:spPr>
      </p:pic>
    </p:spTree>
    <p:extLst>
      <p:ext uri="{BB962C8B-B14F-4D97-AF65-F5344CB8AC3E}">
        <p14:creationId xmlns:p14="http://schemas.microsoft.com/office/powerpoint/2010/main" val="249218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BE02E-1CF3-4852-A482-E0DFF99234D3}"/>
              </a:ext>
            </a:extLst>
          </p:cNvPr>
          <p:cNvSpPr>
            <a:spLocks noGrp="1"/>
          </p:cNvSpPr>
          <p:nvPr>
            <p:ph type="title"/>
          </p:nvPr>
        </p:nvSpPr>
        <p:spPr/>
        <p:txBody>
          <a:bodyPr/>
          <a:lstStyle/>
          <a:p>
            <a:r>
              <a:rPr lang="en-GB" dirty="0"/>
              <a:t>Regulating emotions </a:t>
            </a:r>
          </a:p>
        </p:txBody>
      </p:sp>
      <p:sp>
        <p:nvSpPr>
          <p:cNvPr id="3" name="Content Placeholder 2">
            <a:extLst>
              <a:ext uri="{FF2B5EF4-FFF2-40B4-BE49-F238E27FC236}">
                <a16:creationId xmlns:a16="http://schemas.microsoft.com/office/drawing/2014/main" id="{C8B80ADF-D235-4A2A-9D95-D82B62CC546F}"/>
              </a:ext>
            </a:extLst>
          </p:cNvPr>
          <p:cNvSpPr>
            <a:spLocks noGrp="1"/>
          </p:cNvSpPr>
          <p:nvPr>
            <p:ph idx="1"/>
          </p:nvPr>
        </p:nvSpPr>
        <p:spPr>
          <a:xfrm>
            <a:off x="375702" y="2522634"/>
            <a:ext cx="4462627" cy="3101983"/>
          </a:xfrm>
        </p:spPr>
        <p:txBody>
          <a:bodyPr>
            <a:normAutofit fontScale="92500"/>
          </a:bodyPr>
          <a:lstStyle/>
          <a:p>
            <a:r>
              <a:rPr lang="en-GB" sz="2800" dirty="0"/>
              <a:t>Once children are able to recognise what zone they may be in and what emotion they might be feeling, it is important to give them ideas on what to do to regulate those emotions. </a:t>
            </a:r>
          </a:p>
          <a:p>
            <a:endParaRPr lang="en-GB" dirty="0"/>
          </a:p>
        </p:txBody>
      </p:sp>
      <p:pic>
        <p:nvPicPr>
          <p:cNvPr id="2050" name="Picture 2" descr="Zones of Regulation | Exning Primary School">
            <a:extLst>
              <a:ext uri="{FF2B5EF4-FFF2-40B4-BE49-F238E27FC236}">
                <a16:creationId xmlns:a16="http://schemas.microsoft.com/office/drawing/2014/main" id="{137D588C-3C0E-4EE8-BD3A-1C87A5909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289" y="2304922"/>
            <a:ext cx="4702730" cy="450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4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1AD5-AF96-4930-A8C5-362BC1CFF6F4}"/>
              </a:ext>
            </a:extLst>
          </p:cNvPr>
          <p:cNvSpPr>
            <a:spLocks noGrp="1"/>
          </p:cNvSpPr>
          <p:nvPr>
            <p:ph type="title"/>
          </p:nvPr>
        </p:nvSpPr>
        <p:spPr>
          <a:xfrm>
            <a:off x="1707887" y="365252"/>
            <a:ext cx="7729728" cy="1188720"/>
          </a:xfrm>
        </p:spPr>
        <p:txBody>
          <a:bodyPr/>
          <a:lstStyle/>
          <a:p>
            <a:r>
              <a:rPr lang="en-GB" dirty="0"/>
              <a:t>The Toolkit </a:t>
            </a:r>
          </a:p>
        </p:txBody>
      </p:sp>
      <p:pic>
        <p:nvPicPr>
          <p:cNvPr id="9" name="Picture 8">
            <a:extLst>
              <a:ext uri="{FF2B5EF4-FFF2-40B4-BE49-F238E27FC236}">
                <a16:creationId xmlns:a16="http://schemas.microsoft.com/office/drawing/2014/main" id="{70DD346D-32DA-4C4A-9A9F-A2277A79D298}"/>
              </a:ext>
            </a:extLst>
          </p:cNvPr>
          <p:cNvPicPr>
            <a:picLocks noChangeAspect="1"/>
          </p:cNvPicPr>
          <p:nvPr/>
        </p:nvPicPr>
        <p:blipFill>
          <a:blip r:embed="rId2"/>
          <a:stretch>
            <a:fillRect/>
          </a:stretch>
        </p:blipFill>
        <p:spPr>
          <a:xfrm>
            <a:off x="1869440" y="1553972"/>
            <a:ext cx="7568175" cy="5019308"/>
          </a:xfrm>
          <a:prstGeom prst="rect">
            <a:avLst/>
          </a:prstGeom>
        </p:spPr>
      </p:pic>
    </p:spTree>
    <p:extLst>
      <p:ext uri="{BB962C8B-B14F-4D97-AF65-F5344CB8AC3E}">
        <p14:creationId xmlns:p14="http://schemas.microsoft.com/office/powerpoint/2010/main" val="757075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3FB6-E613-464E-ACCD-C0807C584811}"/>
              </a:ext>
            </a:extLst>
          </p:cNvPr>
          <p:cNvSpPr>
            <a:spLocks noGrp="1"/>
          </p:cNvSpPr>
          <p:nvPr>
            <p:ph type="title"/>
          </p:nvPr>
        </p:nvSpPr>
        <p:spPr/>
        <p:txBody>
          <a:bodyPr/>
          <a:lstStyle/>
          <a:p>
            <a:r>
              <a:rPr lang="en-GB" dirty="0"/>
              <a:t>Examples </a:t>
            </a:r>
          </a:p>
        </p:txBody>
      </p:sp>
      <p:pic>
        <p:nvPicPr>
          <p:cNvPr id="5122" name="Picture 2" descr="Zones of Regulation | Teaching Resources">
            <a:extLst>
              <a:ext uri="{FF2B5EF4-FFF2-40B4-BE49-F238E27FC236}">
                <a16:creationId xmlns:a16="http://schemas.microsoft.com/office/drawing/2014/main" id="{EA0CCFE4-C933-4549-9556-06A4CFF55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61" y="2290467"/>
            <a:ext cx="4994475" cy="37440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lton All Saints Church of England Primary School - Zones of Regulation">
            <a:extLst>
              <a:ext uri="{FF2B5EF4-FFF2-40B4-BE49-F238E27FC236}">
                <a16:creationId xmlns:a16="http://schemas.microsoft.com/office/drawing/2014/main" id="{3CB034DE-E244-4E07-AD99-68DBFB417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464" y="2410009"/>
            <a:ext cx="5232478" cy="359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58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0D0C-5CF4-464E-80B4-2FED6C26F6B1}"/>
              </a:ext>
            </a:extLst>
          </p:cNvPr>
          <p:cNvSpPr>
            <a:spLocks noGrp="1"/>
          </p:cNvSpPr>
          <p:nvPr>
            <p:ph type="title"/>
          </p:nvPr>
        </p:nvSpPr>
        <p:spPr/>
        <p:txBody>
          <a:bodyPr/>
          <a:lstStyle/>
          <a:p>
            <a:r>
              <a:rPr lang="en-GB" dirty="0"/>
              <a:t>Examples</a:t>
            </a:r>
          </a:p>
        </p:txBody>
      </p:sp>
      <p:pic>
        <p:nvPicPr>
          <p:cNvPr id="6146" name="Picture 2" descr="MYLU Emotional Management Zones Of Regulation Educational Poster 3 Canvas  Poster Bedroom Decor Sports Landscape Office Room Decor Gift Unframe-style  16x24inch(40x60cm) : Amazon.co.uk: Home &amp; Kitchen">
            <a:extLst>
              <a:ext uri="{FF2B5EF4-FFF2-40B4-BE49-F238E27FC236}">
                <a16:creationId xmlns:a16="http://schemas.microsoft.com/office/drawing/2014/main" id="{A624AC27-882E-4CDF-819B-C221F0ED0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59" y="2849731"/>
            <a:ext cx="4936729" cy="33077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eston Rhyn - Zones of Regulation">
            <a:extLst>
              <a:ext uri="{FF2B5EF4-FFF2-40B4-BE49-F238E27FC236}">
                <a16:creationId xmlns:a16="http://schemas.microsoft.com/office/drawing/2014/main" id="{54DD4A00-D832-49C3-B942-C36746047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001" y="2715609"/>
            <a:ext cx="4936729" cy="33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07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3579-2058-4995-9601-1ECB92979191}"/>
              </a:ext>
            </a:extLst>
          </p:cNvPr>
          <p:cNvSpPr>
            <a:spLocks noGrp="1"/>
          </p:cNvSpPr>
          <p:nvPr>
            <p:ph type="title"/>
          </p:nvPr>
        </p:nvSpPr>
        <p:spPr/>
        <p:txBody>
          <a:bodyPr/>
          <a:lstStyle/>
          <a:p>
            <a:r>
              <a:rPr lang="en-GB" dirty="0"/>
              <a:t>Examples</a:t>
            </a:r>
          </a:p>
        </p:txBody>
      </p:sp>
      <p:pic>
        <p:nvPicPr>
          <p:cNvPr id="5" name="Picture 4">
            <a:extLst>
              <a:ext uri="{FF2B5EF4-FFF2-40B4-BE49-F238E27FC236}">
                <a16:creationId xmlns:a16="http://schemas.microsoft.com/office/drawing/2014/main" id="{31F07C6E-ECDB-46A5-B5B8-8E06A2B428BA}"/>
              </a:ext>
            </a:extLst>
          </p:cNvPr>
          <p:cNvPicPr>
            <a:picLocks noChangeAspect="1"/>
          </p:cNvPicPr>
          <p:nvPr/>
        </p:nvPicPr>
        <p:blipFill>
          <a:blip r:embed="rId2"/>
          <a:stretch>
            <a:fillRect/>
          </a:stretch>
        </p:blipFill>
        <p:spPr>
          <a:xfrm>
            <a:off x="946628" y="2432482"/>
            <a:ext cx="3396950" cy="4209110"/>
          </a:xfrm>
          <a:prstGeom prst="rect">
            <a:avLst/>
          </a:prstGeom>
        </p:spPr>
      </p:pic>
      <p:pic>
        <p:nvPicPr>
          <p:cNvPr id="7" name="Picture 6">
            <a:extLst>
              <a:ext uri="{FF2B5EF4-FFF2-40B4-BE49-F238E27FC236}">
                <a16:creationId xmlns:a16="http://schemas.microsoft.com/office/drawing/2014/main" id="{AE2CA350-6CD6-42AA-AFE9-A1DFF7ECB0C4}"/>
              </a:ext>
            </a:extLst>
          </p:cNvPr>
          <p:cNvPicPr>
            <a:picLocks noChangeAspect="1"/>
          </p:cNvPicPr>
          <p:nvPr/>
        </p:nvPicPr>
        <p:blipFill>
          <a:blip r:embed="rId3"/>
          <a:stretch>
            <a:fillRect/>
          </a:stretch>
        </p:blipFill>
        <p:spPr>
          <a:xfrm>
            <a:off x="7175938" y="2237207"/>
            <a:ext cx="3396950" cy="4620793"/>
          </a:xfrm>
          <a:prstGeom prst="rect">
            <a:avLst/>
          </a:prstGeom>
        </p:spPr>
      </p:pic>
    </p:spTree>
    <p:extLst>
      <p:ext uri="{BB962C8B-B14F-4D97-AF65-F5344CB8AC3E}">
        <p14:creationId xmlns:p14="http://schemas.microsoft.com/office/powerpoint/2010/main" val="220771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9119-0CBD-4F0D-AB8C-4B2B2562EBD6}"/>
              </a:ext>
            </a:extLst>
          </p:cNvPr>
          <p:cNvSpPr>
            <a:spLocks noGrp="1"/>
          </p:cNvSpPr>
          <p:nvPr>
            <p:ph type="title"/>
          </p:nvPr>
        </p:nvSpPr>
        <p:spPr/>
        <p:txBody>
          <a:bodyPr/>
          <a:lstStyle/>
          <a:p>
            <a:r>
              <a:rPr lang="en-GB" dirty="0"/>
              <a:t>Check Ins </a:t>
            </a:r>
          </a:p>
        </p:txBody>
      </p:sp>
      <p:pic>
        <p:nvPicPr>
          <p:cNvPr id="5" name="Picture 4">
            <a:extLst>
              <a:ext uri="{FF2B5EF4-FFF2-40B4-BE49-F238E27FC236}">
                <a16:creationId xmlns:a16="http://schemas.microsoft.com/office/drawing/2014/main" id="{1754C00C-6D5D-4A9C-AE4A-D16002780AB1}"/>
              </a:ext>
            </a:extLst>
          </p:cNvPr>
          <p:cNvPicPr>
            <a:picLocks noChangeAspect="1"/>
          </p:cNvPicPr>
          <p:nvPr/>
        </p:nvPicPr>
        <p:blipFill>
          <a:blip r:embed="rId2"/>
          <a:stretch>
            <a:fillRect/>
          </a:stretch>
        </p:blipFill>
        <p:spPr>
          <a:xfrm>
            <a:off x="1208935" y="2308194"/>
            <a:ext cx="3638634" cy="4473837"/>
          </a:xfrm>
          <a:prstGeom prst="rect">
            <a:avLst/>
          </a:prstGeom>
        </p:spPr>
      </p:pic>
      <p:pic>
        <p:nvPicPr>
          <p:cNvPr id="7" name="Picture 6">
            <a:extLst>
              <a:ext uri="{FF2B5EF4-FFF2-40B4-BE49-F238E27FC236}">
                <a16:creationId xmlns:a16="http://schemas.microsoft.com/office/drawing/2014/main" id="{D1C9597E-6BBF-4C3B-A0C0-275020389D1A}"/>
              </a:ext>
            </a:extLst>
          </p:cNvPr>
          <p:cNvPicPr>
            <a:picLocks noChangeAspect="1"/>
          </p:cNvPicPr>
          <p:nvPr/>
        </p:nvPicPr>
        <p:blipFill>
          <a:blip r:embed="rId3"/>
          <a:stretch>
            <a:fillRect/>
          </a:stretch>
        </p:blipFill>
        <p:spPr>
          <a:xfrm>
            <a:off x="6464238" y="2258106"/>
            <a:ext cx="4455296" cy="4436202"/>
          </a:xfrm>
          <a:prstGeom prst="rect">
            <a:avLst/>
          </a:prstGeom>
        </p:spPr>
      </p:pic>
    </p:spTree>
    <p:extLst>
      <p:ext uri="{BB962C8B-B14F-4D97-AF65-F5344CB8AC3E}">
        <p14:creationId xmlns:p14="http://schemas.microsoft.com/office/powerpoint/2010/main" val="353982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FF9E-62EF-4CFF-AF95-5327C90EA28E}"/>
              </a:ext>
            </a:extLst>
          </p:cNvPr>
          <p:cNvSpPr>
            <a:spLocks noGrp="1"/>
          </p:cNvSpPr>
          <p:nvPr>
            <p:ph type="title"/>
          </p:nvPr>
        </p:nvSpPr>
        <p:spPr>
          <a:xfrm>
            <a:off x="2231136" y="364921"/>
            <a:ext cx="7729728" cy="1188720"/>
          </a:xfrm>
        </p:spPr>
        <p:txBody>
          <a:bodyPr/>
          <a:lstStyle/>
          <a:p>
            <a:r>
              <a:rPr lang="en-GB" dirty="0"/>
              <a:t>How can you help your child use the zones of regulation at home? </a:t>
            </a:r>
          </a:p>
        </p:txBody>
      </p:sp>
      <p:sp>
        <p:nvSpPr>
          <p:cNvPr id="3" name="Content Placeholder 2">
            <a:extLst>
              <a:ext uri="{FF2B5EF4-FFF2-40B4-BE49-F238E27FC236}">
                <a16:creationId xmlns:a16="http://schemas.microsoft.com/office/drawing/2014/main" id="{ACB32D6F-ECFE-4EC8-98BF-677318F88997}"/>
              </a:ext>
            </a:extLst>
          </p:cNvPr>
          <p:cNvSpPr>
            <a:spLocks noGrp="1"/>
          </p:cNvSpPr>
          <p:nvPr>
            <p:ph idx="1"/>
          </p:nvPr>
        </p:nvSpPr>
        <p:spPr>
          <a:xfrm>
            <a:off x="528320" y="1910080"/>
            <a:ext cx="11236960" cy="4582999"/>
          </a:xfrm>
        </p:spPr>
        <p:txBody>
          <a:bodyPr>
            <a:normAutofit/>
          </a:bodyPr>
          <a:lstStyle/>
          <a:p>
            <a:r>
              <a:rPr lang="en-GB" dirty="0"/>
              <a:t>Identify your own feelings using Zones language in front of your child (e.g.: I’m frustrated. I think I am in the Yellow Zone.”) </a:t>
            </a:r>
          </a:p>
          <a:p>
            <a:r>
              <a:rPr lang="en-GB" dirty="0"/>
              <a:t>Talk about what tool you will use to be in the appropriate Zone (e.g.: “I need to take four deep breaths to help get me back to the Green Zone.”) </a:t>
            </a:r>
          </a:p>
          <a:p>
            <a:r>
              <a:rPr lang="en-GB" dirty="0"/>
              <a:t>At times, wonder which Zone your child is in. Or, discuss which Zone a character in a film / book might be in. (e.g.:  “You look sleepy.  Are you in the Blue Zone?”) </a:t>
            </a:r>
          </a:p>
          <a:p>
            <a:r>
              <a:rPr lang="en-GB" dirty="0"/>
              <a:t>Engage your child in discussion around Zones when they are in the Red Zone is unlikely to be effective. You need to be discussing the different Zones and tools they can use when they are more regulated / calm. </a:t>
            </a:r>
          </a:p>
          <a:p>
            <a:r>
              <a:rPr lang="en-GB" dirty="0"/>
              <a:t>Teach your child which tools they can you. (</a:t>
            </a:r>
            <a:r>
              <a:rPr lang="en-GB" dirty="0" err="1"/>
              <a:t>eg</a:t>
            </a:r>
            <a:r>
              <a:rPr lang="en-GB" dirty="0"/>
              <a:t>: “It’s time for bed. Let’s read a book together in the comfy chair to get you in the Blue Zone.”) </a:t>
            </a:r>
          </a:p>
          <a:p>
            <a:r>
              <a:rPr lang="en-GB" dirty="0"/>
              <a:t>Regular Check-ins.  “How are you feeling now?”</a:t>
            </a:r>
          </a:p>
        </p:txBody>
      </p:sp>
    </p:spTree>
    <p:extLst>
      <p:ext uri="{BB962C8B-B14F-4D97-AF65-F5344CB8AC3E}">
        <p14:creationId xmlns:p14="http://schemas.microsoft.com/office/powerpoint/2010/main" val="401431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FF9E-62EF-4CFF-AF95-5327C90EA28E}"/>
              </a:ext>
            </a:extLst>
          </p:cNvPr>
          <p:cNvSpPr>
            <a:spLocks noGrp="1"/>
          </p:cNvSpPr>
          <p:nvPr>
            <p:ph type="title"/>
          </p:nvPr>
        </p:nvSpPr>
        <p:spPr/>
        <p:txBody>
          <a:bodyPr/>
          <a:lstStyle/>
          <a:p>
            <a:r>
              <a:rPr lang="en-GB" dirty="0"/>
              <a:t>How can you help your child use the zones of regulation at home? </a:t>
            </a:r>
          </a:p>
        </p:txBody>
      </p:sp>
      <p:sp>
        <p:nvSpPr>
          <p:cNvPr id="3" name="Content Placeholder 2">
            <a:extLst>
              <a:ext uri="{FF2B5EF4-FFF2-40B4-BE49-F238E27FC236}">
                <a16:creationId xmlns:a16="http://schemas.microsoft.com/office/drawing/2014/main" id="{ACB32D6F-ECFE-4EC8-98BF-677318F88997}"/>
              </a:ext>
            </a:extLst>
          </p:cNvPr>
          <p:cNvSpPr>
            <a:spLocks noGrp="1"/>
          </p:cNvSpPr>
          <p:nvPr>
            <p:ph idx="1"/>
          </p:nvPr>
        </p:nvSpPr>
        <p:spPr>
          <a:xfrm>
            <a:off x="2231136" y="2638044"/>
            <a:ext cx="7729728" cy="3855035"/>
          </a:xfrm>
        </p:spPr>
        <p:txBody>
          <a:bodyPr>
            <a:normAutofit/>
          </a:bodyPr>
          <a:lstStyle/>
          <a:p>
            <a:r>
              <a:rPr lang="en-GB" dirty="0"/>
              <a:t>Modelling - It is important to remember to show the children how you use tools to help regulate. You might say “I am going to make myself a cup of tea and do some breathing exercises because I am in the blue zone” and afterwards tell your child how using those tools helped you get back to the green zone. </a:t>
            </a:r>
          </a:p>
          <a:p>
            <a:r>
              <a:rPr lang="en-GB" dirty="0"/>
              <a:t>Share how their behaviour is affecting your Zone. For example, if they are in the Green Zone, you could comment that their behaviour is also helping you feel happy / go into the Green Zone. </a:t>
            </a:r>
          </a:p>
          <a:p>
            <a:r>
              <a:rPr lang="en-GB" dirty="0"/>
              <a:t>Put up and reference the Zones visuals and tools in your home. </a:t>
            </a:r>
          </a:p>
          <a:p>
            <a:r>
              <a:rPr lang="en-GB" dirty="0"/>
              <a:t>Praise and encourage your child when they share which Zone they are in. </a:t>
            </a:r>
          </a:p>
        </p:txBody>
      </p:sp>
    </p:spTree>
    <p:extLst>
      <p:ext uri="{BB962C8B-B14F-4D97-AF65-F5344CB8AC3E}">
        <p14:creationId xmlns:p14="http://schemas.microsoft.com/office/powerpoint/2010/main" val="16081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9A77-F82F-4569-88FC-23E6D4D71432}"/>
              </a:ext>
            </a:extLst>
          </p:cNvPr>
          <p:cNvSpPr>
            <a:spLocks noGrp="1"/>
          </p:cNvSpPr>
          <p:nvPr>
            <p:ph type="title"/>
          </p:nvPr>
        </p:nvSpPr>
        <p:spPr>
          <a:xfrm>
            <a:off x="2231136" y="477012"/>
            <a:ext cx="7729728" cy="1188720"/>
          </a:xfrm>
        </p:spPr>
        <p:txBody>
          <a:bodyPr/>
          <a:lstStyle/>
          <a:p>
            <a:r>
              <a:rPr lang="en-GB" dirty="0"/>
              <a:t>Tips for Practicing the Zones of Regulation </a:t>
            </a:r>
          </a:p>
        </p:txBody>
      </p:sp>
      <p:sp>
        <p:nvSpPr>
          <p:cNvPr id="3" name="Content Placeholder 2">
            <a:extLst>
              <a:ext uri="{FF2B5EF4-FFF2-40B4-BE49-F238E27FC236}">
                <a16:creationId xmlns:a16="http://schemas.microsoft.com/office/drawing/2014/main" id="{C189CCEF-335D-4B70-AF00-401F2C646000}"/>
              </a:ext>
            </a:extLst>
          </p:cNvPr>
          <p:cNvSpPr>
            <a:spLocks noGrp="1"/>
          </p:cNvSpPr>
          <p:nvPr>
            <p:ph idx="1"/>
          </p:nvPr>
        </p:nvSpPr>
        <p:spPr>
          <a:xfrm>
            <a:off x="1178560" y="1930400"/>
            <a:ext cx="10220960" cy="4602480"/>
          </a:xfrm>
        </p:spPr>
        <p:txBody>
          <a:bodyPr>
            <a:normAutofit lnSpcReduction="10000"/>
          </a:bodyPr>
          <a:lstStyle/>
          <a:p>
            <a:r>
              <a:rPr lang="en-GB" dirty="0"/>
              <a:t>Know yourself and how you react in difficult situations before dealing with your child’s behaviours.  </a:t>
            </a:r>
          </a:p>
          <a:p>
            <a:endParaRPr lang="en-GB" dirty="0"/>
          </a:p>
          <a:p>
            <a:r>
              <a:rPr lang="en-GB" dirty="0"/>
              <a:t>Know your child’s sensory threshold. We all process sensory information differently and it impacts our reactivity to situations.  </a:t>
            </a:r>
          </a:p>
          <a:p>
            <a:endParaRPr lang="en-GB" dirty="0"/>
          </a:p>
          <a:p>
            <a:r>
              <a:rPr lang="en-GB" dirty="0"/>
              <a:t>Know your child’s triggers.  </a:t>
            </a:r>
          </a:p>
          <a:p>
            <a:endParaRPr lang="en-GB" dirty="0"/>
          </a:p>
          <a:p>
            <a:r>
              <a:rPr lang="en-GB" dirty="0"/>
              <a:t>Be consistent in managing your child’s behaviour and use the same language you use at home.  </a:t>
            </a:r>
          </a:p>
          <a:p>
            <a:endParaRPr lang="en-GB" dirty="0"/>
          </a:p>
          <a:p>
            <a:r>
              <a:rPr lang="en-GB" dirty="0"/>
              <a:t>Empathise with your child and validate what they are feeling.  </a:t>
            </a:r>
          </a:p>
          <a:p>
            <a:endParaRPr lang="en-GB" dirty="0"/>
          </a:p>
          <a:p>
            <a:r>
              <a:rPr lang="en-GB" dirty="0"/>
              <a:t>Have clear boundaries/routines and always follow through. </a:t>
            </a:r>
          </a:p>
        </p:txBody>
      </p:sp>
    </p:spTree>
    <p:extLst>
      <p:ext uri="{BB962C8B-B14F-4D97-AF65-F5344CB8AC3E}">
        <p14:creationId xmlns:p14="http://schemas.microsoft.com/office/powerpoint/2010/main" val="1372392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F88E-8BBB-4B7F-B9EC-7597F4DC955D}"/>
              </a:ext>
            </a:extLst>
          </p:cNvPr>
          <p:cNvSpPr>
            <a:spLocks noGrp="1"/>
          </p:cNvSpPr>
          <p:nvPr>
            <p:ph type="title"/>
          </p:nvPr>
        </p:nvSpPr>
        <p:spPr>
          <a:xfrm>
            <a:off x="2312416" y="236866"/>
            <a:ext cx="7729728" cy="1188720"/>
          </a:xfrm>
        </p:spPr>
        <p:txBody>
          <a:bodyPr/>
          <a:lstStyle/>
          <a:p>
            <a:r>
              <a:rPr lang="en-GB" dirty="0"/>
              <a:t>Why Teach Self-Regulation? </a:t>
            </a:r>
          </a:p>
        </p:txBody>
      </p:sp>
      <p:sp>
        <p:nvSpPr>
          <p:cNvPr id="3" name="Content Placeholder 2">
            <a:extLst>
              <a:ext uri="{FF2B5EF4-FFF2-40B4-BE49-F238E27FC236}">
                <a16:creationId xmlns:a16="http://schemas.microsoft.com/office/drawing/2014/main" id="{5A06DDB4-1D38-4782-8CC9-A8FB19309D2B}"/>
              </a:ext>
            </a:extLst>
          </p:cNvPr>
          <p:cNvSpPr>
            <a:spLocks noGrp="1"/>
          </p:cNvSpPr>
          <p:nvPr>
            <p:ph idx="1"/>
          </p:nvPr>
        </p:nvSpPr>
        <p:spPr>
          <a:xfrm>
            <a:off x="275208" y="1732922"/>
            <a:ext cx="6391922" cy="4359384"/>
          </a:xfrm>
        </p:spPr>
        <p:txBody>
          <a:bodyPr>
            <a:normAutofit fontScale="92500" lnSpcReduction="10000"/>
          </a:bodyPr>
          <a:lstStyle/>
          <a:p>
            <a:r>
              <a:rPr lang="en-GB" sz="2400" dirty="0"/>
              <a:t>Regulation is something everyone continually works on whether we are aware of it or not. </a:t>
            </a:r>
          </a:p>
          <a:p>
            <a:r>
              <a:rPr lang="en-GB" sz="2400" dirty="0"/>
              <a:t>We all encounter trying circumstances that can test our limits. </a:t>
            </a:r>
          </a:p>
          <a:p>
            <a:r>
              <a:rPr lang="en-GB" sz="2400" dirty="0"/>
              <a:t>If we can recognise when we are becoming less regulated, we are able to do something about it to manage our feelings and get ourselves to a healthy place.</a:t>
            </a:r>
          </a:p>
          <a:p>
            <a:r>
              <a:rPr lang="en-GB" sz="2400" dirty="0"/>
              <a:t>This comes more naturally to some, but for others it is a skills that needs more attention and practice . </a:t>
            </a:r>
          </a:p>
          <a:p>
            <a:endParaRPr lang="en-GB" sz="2400" dirty="0"/>
          </a:p>
          <a:p>
            <a:r>
              <a:rPr lang="en-GB" sz="2400" dirty="0"/>
              <a:t>This is the goal of the Zones of Regulation </a:t>
            </a:r>
          </a:p>
        </p:txBody>
      </p:sp>
      <p:pic>
        <p:nvPicPr>
          <p:cNvPr id="5" name="Picture 4">
            <a:extLst>
              <a:ext uri="{FF2B5EF4-FFF2-40B4-BE49-F238E27FC236}">
                <a16:creationId xmlns:a16="http://schemas.microsoft.com/office/drawing/2014/main" id="{11E01643-6DCE-430B-B436-789E0F4FAEF0}"/>
              </a:ext>
            </a:extLst>
          </p:cNvPr>
          <p:cNvPicPr>
            <a:picLocks noChangeAspect="1"/>
          </p:cNvPicPr>
          <p:nvPr/>
        </p:nvPicPr>
        <p:blipFill>
          <a:blip r:embed="rId2"/>
          <a:stretch>
            <a:fillRect/>
          </a:stretch>
        </p:blipFill>
        <p:spPr>
          <a:xfrm>
            <a:off x="6652334" y="3429000"/>
            <a:ext cx="5264458" cy="2961258"/>
          </a:xfrm>
          <a:prstGeom prst="rect">
            <a:avLst/>
          </a:prstGeom>
        </p:spPr>
      </p:pic>
    </p:spTree>
    <p:extLst>
      <p:ext uri="{BB962C8B-B14F-4D97-AF65-F5344CB8AC3E}">
        <p14:creationId xmlns:p14="http://schemas.microsoft.com/office/powerpoint/2010/main" val="425137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9A77-F82F-4569-88FC-23E6D4D71432}"/>
              </a:ext>
            </a:extLst>
          </p:cNvPr>
          <p:cNvSpPr>
            <a:spLocks noGrp="1"/>
          </p:cNvSpPr>
          <p:nvPr>
            <p:ph type="title"/>
          </p:nvPr>
        </p:nvSpPr>
        <p:spPr/>
        <p:txBody>
          <a:bodyPr/>
          <a:lstStyle/>
          <a:p>
            <a:r>
              <a:rPr lang="en-GB" dirty="0"/>
              <a:t>Tips for Practicing the Zones of Regulation </a:t>
            </a:r>
          </a:p>
        </p:txBody>
      </p:sp>
      <p:sp>
        <p:nvSpPr>
          <p:cNvPr id="3" name="Content Placeholder 2">
            <a:extLst>
              <a:ext uri="{FF2B5EF4-FFF2-40B4-BE49-F238E27FC236}">
                <a16:creationId xmlns:a16="http://schemas.microsoft.com/office/drawing/2014/main" id="{C189CCEF-335D-4B70-AF00-401F2C646000}"/>
              </a:ext>
            </a:extLst>
          </p:cNvPr>
          <p:cNvSpPr>
            <a:spLocks noGrp="1"/>
          </p:cNvSpPr>
          <p:nvPr>
            <p:ph idx="1"/>
          </p:nvPr>
        </p:nvSpPr>
        <p:spPr>
          <a:xfrm>
            <a:off x="457200" y="2638044"/>
            <a:ext cx="11338560" cy="3536253"/>
          </a:xfrm>
        </p:spPr>
        <p:txBody>
          <a:bodyPr>
            <a:normAutofit lnSpcReduction="10000"/>
          </a:bodyPr>
          <a:lstStyle/>
          <a:p>
            <a:r>
              <a:rPr lang="en-GB" sz="2400" dirty="0"/>
              <a:t>Discuss strategies for the next time when you are in a similar situation</a:t>
            </a:r>
            <a:r>
              <a:rPr lang="en-GB" sz="2400"/>
              <a:t>. </a:t>
            </a:r>
          </a:p>
          <a:p>
            <a:endParaRPr lang="en-GB" sz="2400" dirty="0"/>
          </a:p>
          <a:p>
            <a:r>
              <a:rPr lang="en-GB" sz="2400" dirty="0"/>
              <a:t>Remember to ask your child how their choices made you feel (empathy). </a:t>
            </a:r>
          </a:p>
          <a:p>
            <a:endParaRPr lang="en-GB" sz="2400" dirty="0"/>
          </a:p>
          <a:p>
            <a:r>
              <a:rPr lang="en-GB" sz="2400" dirty="0"/>
              <a:t>Praise your child for using strategies. Encourage your child to take a sensory break to help regulate their bodies.</a:t>
            </a:r>
          </a:p>
          <a:p>
            <a:r>
              <a:rPr lang="en-GB" sz="2400" dirty="0"/>
              <a:t> </a:t>
            </a:r>
          </a:p>
          <a:p>
            <a:r>
              <a:rPr lang="en-GB" sz="2400" dirty="0"/>
              <a:t>Create a ‘calm’ box full of things which help to keep your child calm and alert. </a:t>
            </a:r>
          </a:p>
        </p:txBody>
      </p:sp>
    </p:spTree>
    <p:extLst>
      <p:ext uri="{BB962C8B-B14F-4D97-AF65-F5344CB8AC3E}">
        <p14:creationId xmlns:p14="http://schemas.microsoft.com/office/powerpoint/2010/main" val="249505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BE30-D7F1-6BFF-937F-8E4C2D3A3FE8}"/>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2600"/>
              <a:t>Why Teach Self-Regulation? </a:t>
            </a:r>
          </a:p>
        </p:txBody>
      </p:sp>
      <p:pic>
        <p:nvPicPr>
          <p:cNvPr id="4" name="Online Media 3" title="What are The Zones of Regulation? -Official Video-">
            <a:hlinkClick r:id="" action="ppaction://media"/>
            <a:extLst>
              <a:ext uri="{FF2B5EF4-FFF2-40B4-BE49-F238E27FC236}">
                <a16:creationId xmlns:a16="http://schemas.microsoft.com/office/drawing/2014/main" id="{A2F1CCF0-E905-A192-0F84-7CAFE32C8417}"/>
              </a:ext>
            </a:extLst>
          </p:cNvPr>
          <p:cNvPicPr>
            <a:picLocks noGrp="1" noRot="1" noChangeAspect="1"/>
          </p:cNvPicPr>
          <p:nvPr>
            <p:ph idx="1"/>
            <a:videoFile r:link="rId1"/>
          </p:nvPr>
        </p:nvPicPr>
        <p:blipFill>
          <a:blip r:embed="rId3"/>
          <a:stretch>
            <a:fillRect/>
          </a:stretch>
        </p:blipFill>
        <p:spPr>
          <a:xfrm>
            <a:off x="5294376" y="1503891"/>
            <a:ext cx="6257544" cy="3535512"/>
          </a:xfrm>
          <a:prstGeom prst="rect">
            <a:avLst/>
          </a:prstGeom>
        </p:spPr>
      </p:pic>
    </p:spTree>
    <p:extLst>
      <p:ext uri="{BB962C8B-B14F-4D97-AF65-F5344CB8AC3E}">
        <p14:creationId xmlns:p14="http://schemas.microsoft.com/office/powerpoint/2010/main" val="13829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C1C7-39C4-D90C-44DD-6B5803CD736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5387EAE-B4B1-F647-7F8B-7497CFB851E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6200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3798-53B4-4432-A2DC-7191BE982B7C}"/>
              </a:ext>
            </a:extLst>
          </p:cNvPr>
          <p:cNvSpPr>
            <a:spLocks noGrp="1"/>
          </p:cNvSpPr>
          <p:nvPr>
            <p:ph type="title"/>
          </p:nvPr>
        </p:nvSpPr>
        <p:spPr/>
        <p:txBody>
          <a:bodyPr/>
          <a:lstStyle/>
          <a:p>
            <a:r>
              <a:rPr lang="en-GB" dirty="0"/>
              <a:t>Sorting our emotions into four Zones</a:t>
            </a:r>
          </a:p>
        </p:txBody>
      </p:sp>
      <p:sp>
        <p:nvSpPr>
          <p:cNvPr id="3" name="Content Placeholder 2">
            <a:extLst>
              <a:ext uri="{FF2B5EF4-FFF2-40B4-BE49-F238E27FC236}">
                <a16:creationId xmlns:a16="http://schemas.microsoft.com/office/drawing/2014/main" id="{7586B0B0-AD61-4D68-A6E8-734FFFAB5D75}"/>
              </a:ext>
            </a:extLst>
          </p:cNvPr>
          <p:cNvSpPr>
            <a:spLocks noGrp="1"/>
          </p:cNvSpPr>
          <p:nvPr>
            <p:ph idx="1"/>
          </p:nvPr>
        </p:nvSpPr>
        <p:spPr>
          <a:xfrm>
            <a:off x="835473" y="2541792"/>
            <a:ext cx="5884923" cy="4099640"/>
          </a:xfrm>
        </p:spPr>
        <p:txBody>
          <a:bodyPr>
            <a:normAutofit/>
          </a:bodyPr>
          <a:lstStyle/>
          <a:p>
            <a:r>
              <a:rPr lang="en-GB" dirty="0"/>
              <a:t>Feelings are complicated and come in different sizes, intensities and levels of energy that are unique within our brains and bodies. </a:t>
            </a:r>
          </a:p>
          <a:p>
            <a:endParaRPr lang="en-GB" dirty="0"/>
          </a:p>
          <a:p>
            <a:r>
              <a:rPr lang="en-GB" dirty="0"/>
              <a:t>To make it easier to talk about, think about and regulate, the Zones of Regulation are organised into four zones: </a:t>
            </a:r>
          </a:p>
          <a:p>
            <a:r>
              <a:rPr lang="en-GB" dirty="0"/>
              <a:t>Blue</a:t>
            </a:r>
          </a:p>
          <a:p>
            <a:r>
              <a:rPr lang="en-GB" dirty="0"/>
              <a:t>Green</a:t>
            </a:r>
          </a:p>
          <a:p>
            <a:r>
              <a:rPr lang="en-GB" dirty="0"/>
              <a:t>Yellow</a:t>
            </a:r>
          </a:p>
          <a:p>
            <a:r>
              <a:rPr lang="en-GB" dirty="0"/>
              <a:t>Red</a:t>
            </a:r>
          </a:p>
          <a:p>
            <a:endParaRPr lang="en-GB" dirty="0"/>
          </a:p>
        </p:txBody>
      </p:sp>
      <p:pic>
        <p:nvPicPr>
          <p:cNvPr id="5" name="Picture 4">
            <a:extLst>
              <a:ext uri="{FF2B5EF4-FFF2-40B4-BE49-F238E27FC236}">
                <a16:creationId xmlns:a16="http://schemas.microsoft.com/office/drawing/2014/main" id="{BD75AF56-CA78-4248-A418-8509DAEFD66F}"/>
              </a:ext>
            </a:extLst>
          </p:cNvPr>
          <p:cNvPicPr>
            <a:picLocks noChangeAspect="1"/>
          </p:cNvPicPr>
          <p:nvPr/>
        </p:nvPicPr>
        <p:blipFill>
          <a:blip r:embed="rId2"/>
          <a:stretch>
            <a:fillRect/>
          </a:stretch>
        </p:blipFill>
        <p:spPr>
          <a:xfrm>
            <a:off x="6498995" y="2258992"/>
            <a:ext cx="4402784" cy="4599008"/>
          </a:xfrm>
          <a:prstGeom prst="rect">
            <a:avLst/>
          </a:prstGeom>
        </p:spPr>
      </p:pic>
    </p:spTree>
    <p:extLst>
      <p:ext uri="{BB962C8B-B14F-4D97-AF65-F5344CB8AC3E}">
        <p14:creationId xmlns:p14="http://schemas.microsoft.com/office/powerpoint/2010/main" val="1252659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5091-8928-4AA7-96D1-FA18ED333064}"/>
              </a:ext>
            </a:extLst>
          </p:cNvPr>
          <p:cNvSpPr>
            <a:spLocks noGrp="1"/>
          </p:cNvSpPr>
          <p:nvPr>
            <p:ph type="title"/>
          </p:nvPr>
        </p:nvSpPr>
        <p:spPr/>
        <p:txBody>
          <a:bodyPr/>
          <a:lstStyle/>
          <a:p>
            <a:r>
              <a:rPr lang="en-GB" dirty="0"/>
              <a:t>Blue Zone</a:t>
            </a:r>
          </a:p>
        </p:txBody>
      </p:sp>
      <p:pic>
        <p:nvPicPr>
          <p:cNvPr id="5" name="Picture 4">
            <a:extLst>
              <a:ext uri="{FF2B5EF4-FFF2-40B4-BE49-F238E27FC236}">
                <a16:creationId xmlns:a16="http://schemas.microsoft.com/office/drawing/2014/main" id="{1FAB4659-3F46-4490-A6C4-D03C1AC0E73D}"/>
              </a:ext>
            </a:extLst>
          </p:cNvPr>
          <p:cNvPicPr>
            <a:picLocks noChangeAspect="1"/>
          </p:cNvPicPr>
          <p:nvPr/>
        </p:nvPicPr>
        <p:blipFill>
          <a:blip r:embed="rId2"/>
          <a:stretch>
            <a:fillRect/>
          </a:stretch>
        </p:blipFill>
        <p:spPr>
          <a:xfrm>
            <a:off x="1137920" y="2616004"/>
            <a:ext cx="4044561" cy="4177170"/>
          </a:xfrm>
          <a:prstGeom prst="rect">
            <a:avLst/>
          </a:prstGeom>
        </p:spPr>
      </p:pic>
      <p:pic>
        <p:nvPicPr>
          <p:cNvPr id="7" name="Picture 6">
            <a:extLst>
              <a:ext uri="{FF2B5EF4-FFF2-40B4-BE49-F238E27FC236}">
                <a16:creationId xmlns:a16="http://schemas.microsoft.com/office/drawing/2014/main" id="{9285C69F-DAE4-41EA-A9F5-FAD6A3D35741}"/>
              </a:ext>
            </a:extLst>
          </p:cNvPr>
          <p:cNvPicPr>
            <a:picLocks noChangeAspect="1"/>
          </p:cNvPicPr>
          <p:nvPr/>
        </p:nvPicPr>
        <p:blipFill rotWithShape="1">
          <a:blip r:embed="rId3"/>
          <a:srcRect l="1311" t="41295" r="80412" b="25954"/>
          <a:stretch/>
        </p:blipFill>
        <p:spPr>
          <a:xfrm>
            <a:off x="6897040" y="2616004"/>
            <a:ext cx="4144148" cy="4177170"/>
          </a:xfrm>
          <a:prstGeom prst="rect">
            <a:avLst/>
          </a:prstGeom>
        </p:spPr>
      </p:pic>
    </p:spTree>
    <p:extLst>
      <p:ext uri="{BB962C8B-B14F-4D97-AF65-F5344CB8AC3E}">
        <p14:creationId xmlns:p14="http://schemas.microsoft.com/office/powerpoint/2010/main" val="53442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4589-C326-4E4F-91B4-728B385A0ED9}"/>
              </a:ext>
            </a:extLst>
          </p:cNvPr>
          <p:cNvSpPr>
            <a:spLocks noGrp="1"/>
          </p:cNvSpPr>
          <p:nvPr>
            <p:ph type="title"/>
          </p:nvPr>
        </p:nvSpPr>
        <p:spPr/>
        <p:txBody>
          <a:bodyPr/>
          <a:lstStyle/>
          <a:p>
            <a:r>
              <a:rPr lang="en-GB" dirty="0"/>
              <a:t>Green Zone</a:t>
            </a:r>
          </a:p>
        </p:txBody>
      </p:sp>
      <p:pic>
        <p:nvPicPr>
          <p:cNvPr id="5" name="Picture 4">
            <a:extLst>
              <a:ext uri="{FF2B5EF4-FFF2-40B4-BE49-F238E27FC236}">
                <a16:creationId xmlns:a16="http://schemas.microsoft.com/office/drawing/2014/main" id="{3682AF5D-CB03-4664-BC6B-51BD1EBEFDB2}"/>
              </a:ext>
            </a:extLst>
          </p:cNvPr>
          <p:cNvPicPr>
            <a:picLocks noChangeAspect="1"/>
          </p:cNvPicPr>
          <p:nvPr/>
        </p:nvPicPr>
        <p:blipFill>
          <a:blip r:embed="rId2"/>
          <a:stretch>
            <a:fillRect/>
          </a:stretch>
        </p:blipFill>
        <p:spPr>
          <a:xfrm>
            <a:off x="975360" y="2645702"/>
            <a:ext cx="3880442" cy="3891342"/>
          </a:xfrm>
          <a:prstGeom prst="rect">
            <a:avLst/>
          </a:prstGeom>
        </p:spPr>
      </p:pic>
      <p:pic>
        <p:nvPicPr>
          <p:cNvPr id="7" name="Picture 6">
            <a:extLst>
              <a:ext uri="{FF2B5EF4-FFF2-40B4-BE49-F238E27FC236}">
                <a16:creationId xmlns:a16="http://schemas.microsoft.com/office/drawing/2014/main" id="{EC005884-61EC-4072-98C2-C98FBE538931}"/>
              </a:ext>
            </a:extLst>
          </p:cNvPr>
          <p:cNvPicPr>
            <a:picLocks noChangeAspect="1"/>
          </p:cNvPicPr>
          <p:nvPr/>
        </p:nvPicPr>
        <p:blipFill rotWithShape="1">
          <a:blip r:embed="rId3"/>
          <a:srcRect l="25049" t="41296" r="56602" b="26342"/>
          <a:stretch/>
        </p:blipFill>
        <p:spPr>
          <a:xfrm>
            <a:off x="6462890" y="2645702"/>
            <a:ext cx="3880442" cy="3849645"/>
          </a:xfrm>
          <a:prstGeom prst="rect">
            <a:avLst/>
          </a:prstGeom>
        </p:spPr>
      </p:pic>
    </p:spTree>
    <p:extLst>
      <p:ext uri="{BB962C8B-B14F-4D97-AF65-F5344CB8AC3E}">
        <p14:creationId xmlns:p14="http://schemas.microsoft.com/office/powerpoint/2010/main" val="330740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685F-04DB-4313-B283-01551D5759DB}"/>
              </a:ext>
            </a:extLst>
          </p:cNvPr>
          <p:cNvSpPr>
            <a:spLocks noGrp="1"/>
          </p:cNvSpPr>
          <p:nvPr>
            <p:ph type="title"/>
          </p:nvPr>
        </p:nvSpPr>
        <p:spPr/>
        <p:txBody>
          <a:bodyPr/>
          <a:lstStyle/>
          <a:p>
            <a:r>
              <a:rPr lang="en-GB" dirty="0"/>
              <a:t>Yellow Zone</a:t>
            </a:r>
          </a:p>
        </p:txBody>
      </p:sp>
      <p:pic>
        <p:nvPicPr>
          <p:cNvPr id="5" name="Picture 4">
            <a:extLst>
              <a:ext uri="{FF2B5EF4-FFF2-40B4-BE49-F238E27FC236}">
                <a16:creationId xmlns:a16="http://schemas.microsoft.com/office/drawing/2014/main" id="{1184789F-7525-4426-8B2A-E0BC51AAC514}"/>
              </a:ext>
            </a:extLst>
          </p:cNvPr>
          <p:cNvPicPr>
            <a:picLocks noChangeAspect="1"/>
          </p:cNvPicPr>
          <p:nvPr/>
        </p:nvPicPr>
        <p:blipFill>
          <a:blip r:embed="rId2"/>
          <a:stretch>
            <a:fillRect/>
          </a:stretch>
        </p:blipFill>
        <p:spPr>
          <a:xfrm>
            <a:off x="975360" y="2629768"/>
            <a:ext cx="3909622" cy="3876951"/>
          </a:xfrm>
          <a:prstGeom prst="rect">
            <a:avLst/>
          </a:prstGeom>
        </p:spPr>
      </p:pic>
      <p:pic>
        <p:nvPicPr>
          <p:cNvPr id="7" name="Picture 6">
            <a:extLst>
              <a:ext uri="{FF2B5EF4-FFF2-40B4-BE49-F238E27FC236}">
                <a16:creationId xmlns:a16="http://schemas.microsoft.com/office/drawing/2014/main" id="{0648A50A-0A9C-4188-8685-C2733A65C5A5}"/>
              </a:ext>
            </a:extLst>
          </p:cNvPr>
          <p:cNvPicPr>
            <a:picLocks noChangeAspect="1"/>
          </p:cNvPicPr>
          <p:nvPr/>
        </p:nvPicPr>
        <p:blipFill rotWithShape="1">
          <a:blip r:embed="rId3"/>
          <a:srcRect l="1383" t="31400" r="80850" b="36958"/>
          <a:stretch/>
        </p:blipFill>
        <p:spPr>
          <a:xfrm>
            <a:off x="6563360" y="2545943"/>
            <a:ext cx="3736415" cy="3743077"/>
          </a:xfrm>
          <a:prstGeom prst="rect">
            <a:avLst/>
          </a:prstGeom>
        </p:spPr>
      </p:pic>
    </p:spTree>
    <p:extLst>
      <p:ext uri="{BB962C8B-B14F-4D97-AF65-F5344CB8AC3E}">
        <p14:creationId xmlns:p14="http://schemas.microsoft.com/office/powerpoint/2010/main" val="396057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31D03-3CBF-406B-8899-D6D6CDBB8590}"/>
              </a:ext>
            </a:extLst>
          </p:cNvPr>
          <p:cNvSpPr>
            <a:spLocks noGrp="1"/>
          </p:cNvSpPr>
          <p:nvPr>
            <p:ph type="title"/>
          </p:nvPr>
        </p:nvSpPr>
        <p:spPr/>
        <p:txBody>
          <a:bodyPr/>
          <a:lstStyle/>
          <a:p>
            <a:r>
              <a:rPr lang="en-GB" dirty="0"/>
              <a:t>Red Zone</a:t>
            </a:r>
          </a:p>
        </p:txBody>
      </p:sp>
      <p:pic>
        <p:nvPicPr>
          <p:cNvPr id="5" name="Picture 4">
            <a:extLst>
              <a:ext uri="{FF2B5EF4-FFF2-40B4-BE49-F238E27FC236}">
                <a16:creationId xmlns:a16="http://schemas.microsoft.com/office/drawing/2014/main" id="{9B97DB0A-F0C2-48F7-A8F8-7962B3FE3B40}"/>
              </a:ext>
            </a:extLst>
          </p:cNvPr>
          <p:cNvPicPr>
            <a:picLocks noChangeAspect="1"/>
          </p:cNvPicPr>
          <p:nvPr/>
        </p:nvPicPr>
        <p:blipFill>
          <a:blip r:embed="rId2"/>
          <a:stretch>
            <a:fillRect/>
          </a:stretch>
        </p:blipFill>
        <p:spPr>
          <a:xfrm>
            <a:off x="1026161" y="2720840"/>
            <a:ext cx="3821020" cy="3777476"/>
          </a:xfrm>
          <a:prstGeom prst="rect">
            <a:avLst/>
          </a:prstGeom>
        </p:spPr>
      </p:pic>
      <p:pic>
        <p:nvPicPr>
          <p:cNvPr id="7" name="Picture 6">
            <a:extLst>
              <a:ext uri="{FF2B5EF4-FFF2-40B4-BE49-F238E27FC236}">
                <a16:creationId xmlns:a16="http://schemas.microsoft.com/office/drawing/2014/main" id="{ADE08ECC-866D-418D-9621-24CADFE4200D}"/>
              </a:ext>
            </a:extLst>
          </p:cNvPr>
          <p:cNvPicPr>
            <a:picLocks noChangeAspect="1"/>
          </p:cNvPicPr>
          <p:nvPr/>
        </p:nvPicPr>
        <p:blipFill rotWithShape="1">
          <a:blip r:embed="rId3"/>
          <a:srcRect l="24976" t="31400" r="56747" b="36829"/>
          <a:stretch/>
        </p:blipFill>
        <p:spPr>
          <a:xfrm>
            <a:off x="6742365" y="2685037"/>
            <a:ext cx="3692815" cy="3610941"/>
          </a:xfrm>
          <a:prstGeom prst="rect">
            <a:avLst/>
          </a:prstGeom>
        </p:spPr>
      </p:pic>
    </p:spTree>
    <p:extLst>
      <p:ext uri="{BB962C8B-B14F-4D97-AF65-F5344CB8AC3E}">
        <p14:creationId xmlns:p14="http://schemas.microsoft.com/office/powerpoint/2010/main" val="363495204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43e4a015-b099-4b1d-a836-89b8d97c1722" xsi:nil="true"/>
    <lcf76f155ced4ddcb4097134ff3c332f xmlns="236fb8df-97cc-435b-9126-b0b163293c2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4C3C0AA82AEE46B7711C56729FD102" ma:contentTypeVersion="13" ma:contentTypeDescription="Create a new document." ma:contentTypeScope="" ma:versionID="3301faf863debaab9fbd154f4a2516ef">
  <xsd:schema xmlns:xsd="http://www.w3.org/2001/XMLSchema" xmlns:xs="http://www.w3.org/2001/XMLSchema" xmlns:p="http://schemas.microsoft.com/office/2006/metadata/properties" xmlns:ns1="http://schemas.microsoft.com/sharepoint/v3" xmlns:ns2="236fb8df-97cc-435b-9126-b0b163293c2e" xmlns:ns3="43e4a015-b099-4b1d-a836-89b8d97c1722" targetNamespace="http://schemas.microsoft.com/office/2006/metadata/properties" ma:root="true" ma:fieldsID="c33f854ea0e5b1e132ae5419877de9fb" ns1:_="" ns2:_="" ns3:_="">
    <xsd:import namespace="http://schemas.microsoft.com/sharepoint/v3"/>
    <xsd:import namespace="236fb8df-97cc-435b-9126-b0b163293c2e"/>
    <xsd:import namespace="43e4a015-b099-4b1d-a836-89b8d97c17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6fb8df-97cc-435b-9126-b0b163293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d1a20f7-5f2f-4f65-99a8-0eb84279780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e4a015-b099-4b1d-a836-89b8d97c172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381ae07-787d-45f5-a302-b2620948f3d4}" ma:internalName="TaxCatchAll" ma:showField="CatchAllData" ma:web="43e4a015-b099-4b1d-a836-89b8d97c17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20EBF0-AD82-4AF0-AB5F-59EC164F7F63}">
  <ds:schemaRef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 ds:uri="http://schemas.microsoft.com/sharepoint/v3"/>
    <ds:schemaRef ds:uri="236fb8df-97cc-435b-9126-b0b163293c2e"/>
    <ds:schemaRef ds:uri="http://schemas.microsoft.com/office/2006/documentManagement/types"/>
    <ds:schemaRef ds:uri="http://schemas.openxmlformats.org/package/2006/metadata/core-properties"/>
    <ds:schemaRef ds:uri="43e4a015-b099-4b1d-a836-89b8d97c1722"/>
    <ds:schemaRef ds:uri="http://purl.org/dc/terms/"/>
  </ds:schemaRefs>
</ds:datastoreItem>
</file>

<file path=customXml/itemProps2.xml><?xml version="1.0" encoding="utf-8"?>
<ds:datastoreItem xmlns:ds="http://schemas.openxmlformats.org/officeDocument/2006/customXml" ds:itemID="{3402404B-7EE7-42CB-B92A-6932FFCA3A71}">
  <ds:schemaRefs>
    <ds:schemaRef ds:uri="http://schemas.microsoft.com/sharepoint/v3/contenttype/forms"/>
  </ds:schemaRefs>
</ds:datastoreItem>
</file>

<file path=customXml/itemProps3.xml><?xml version="1.0" encoding="utf-8"?>
<ds:datastoreItem xmlns:ds="http://schemas.openxmlformats.org/officeDocument/2006/customXml" ds:itemID="{A4A88A9D-4CAB-48DA-BC69-2FC6231D8FA1}"/>
</file>

<file path=docProps/app.xml><?xml version="1.0" encoding="utf-8"?>
<Properties xmlns="http://schemas.openxmlformats.org/officeDocument/2006/extended-properties" xmlns:vt="http://schemas.openxmlformats.org/officeDocument/2006/docPropsVTypes">
  <Template>TM10001115[[fn=Parcel]]</Template>
  <TotalTime>520</TotalTime>
  <Words>733</Words>
  <Application>Microsoft Office PowerPoint</Application>
  <PresentationFormat>Widescreen</PresentationFormat>
  <Paragraphs>62</Paragraphs>
  <Slides>20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Gill Sans MT</vt:lpstr>
      <vt:lpstr>Parcel</vt:lpstr>
      <vt:lpstr>Zones of Regulation </vt:lpstr>
      <vt:lpstr>Why Teach Self-Regulation? </vt:lpstr>
      <vt:lpstr>Why Teach Self-Regulation? </vt:lpstr>
      <vt:lpstr>PowerPoint Presentation</vt:lpstr>
      <vt:lpstr>Sorting our emotions into four Zones</vt:lpstr>
      <vt:lpstr>Blue Zone</vt:lpstr>
      <vt:lpstr>Green Zone</vt:lpstr>
      <vt:lpstr>Yellow Zone</vt:lpstr>
      <vt:lpstr>Red Zone</vt:lpstr>
      <vt:lpstr>All the Zones are okay </vt:lpstr>
      <vt:lpstr>Regulating emotions </vt:lpstr>
      <vt:lpstr>The Toolkit </vt:lpstr>
      <vt:lpstr>Examples </vt:lpstr>
      <vt:lpstr>Examples</vt:lpstr>
      <vt:lpstr>Examples</vt:lpstr>
      <vt:lpstr>Check Ins </vt:lpstr>
      <vt:lpstr>How can you help your child use the zones of regulation at home? </vt:lpstr>
      <vt:lpstr>How can you help your child use the zones of regulation at home? </vt:lpstr>
      <vt:lpstr>Tips for Practicing the Zones of Regulation </vt:lpstr>
      <vt:lpstr>Tips for Practicing the Zones of Regulation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Zones of Regulation</dc:title>
  <dc:creator>Bronwyn Haffner</dc:creator>
  <cp:lastModifiedBy>Paola Axon</cp:lastModifiedBy>
  <cp:revision>16</cp:revision>
  <dcterms:created xsi:type="dcterms:W3CDTF">2023-08-31T12:59:19Z</dcterms:created>
  <dcterms:modified xsi:type="dcterms:W3CDTF">2025-10-20T12:23:41Z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0x0101006C4C3C0AA82AEE46B7711C56729FD102</vt:lpwstr>
  </property>
  <property fmtid="{D5CDD505-2E9C-101B-9397-08002B2CF9AE}" pid="3" name="MediaServiceImageTags">
    <vt:lpwstr/>
  </property>
</Properties>
</file>